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7" r:id="rId2"/>
    <p:sldId id="263" r:id="rId3"/>
    <p:sldId id="393" r:id="rId4"/>
    <p:sldId id="264" r:id="rId5"/>
    <p:sldId id="397" r:id="rId6"/>
    <p:sldId id="265" r:id="rId7"/>
    <p:sldId id="342" r:id="rId8"/>
    <p:sldId id="343" r:id="rId9"/>
    <p:sldId id="344" r:id="rId10"/>
    <p:sldId id="395" r:id="rId11"/>
    <p:sldId id="345" r:id="rId12"/>
    <p:sldId id="346" r:id="rId13"/>
    <p:sldId id="347" r:id="rId14"/>
    <p:sldId id="348" r:id="rId15"/>
    <p:sldId id="259" r:id="rId16"/>
    <p:sldId id="358" r:id="rId17"/>
    <p:sldId id="365" r:id="rId18"/>
    <p:sldId id="367" r:id="rId19"/>
    <p:sldId id="368" r:id="rId20"/>
    <p:sldId id="370" r:id="rId21"/>
    <p:sldId id="375" r:id="rId22"/>
    <p:sldId id="376" r:id="rId23"/>
    <p:sldId id="373" r:id="rId24"/>
    <p:sldId id="374" r:id="rId25"/>
    <p:sldId id="372" r:id="rId26"/>
    <p:sldId id="400" r:id="rId27"/>
    <p:sldId id="40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485" autoAdjust="0"/>
  </p:normalViewPr>
  <p:slideViewPr>
    <p:cSldViewPr snapToGrid="0">
      <p:cViewPr varScale="1">
        <p:scale>
          <a:sx n="70" d="100"/>
          <a:sy n="70" d="100"/>
        </p:scale>
        <p:origin x="117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6922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9073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635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0758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62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slJ5RoJppE?feature=oembed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504206000/unit-11-&#45796;&#53820;&#44284;-&#50864;&#51221;-quarrel-and-friendship-flash-cards/?new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>
            <a:extLst>
              <a:ext uri="{FF2B5EF4-FFF2-40B4-BE49-F238E27FC236}">
                <a16:creationId xmlns:a16="http://schemas.microsoft.com/office/drawing/2014/main" id="{2741A4E7-D93A-7045-B5F3-8CC1B5F1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227" y="3051178"/>
            <a:ext cx="27632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/>
              <a:t>(</a:t>
            </a:r>
            <a:r>
              <a:rPr lang="ko-KR" altLang="en-US" sz="3200" dirty="0"/>
              <a:t>오해를</a:t>
            </a:r>
            <a:r>
              <a:rPr lang="en-US" altLang="ko-KR" sz="3200" dirty="0"/>
              <a:t>) </a:t>
            </a:r>
            <a:r>
              <a:rPr lang="ko-KR" altLang="en-US" sz="3200" dirty="0"/>
              <a:t>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6EB75B4-1736-E643-9EA4-3941849C7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74988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풀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1" name="Text Box 6">
            <a:extLst>
              <a:ext uri="{FF2B5EF4-FFF2-40B4-BE49-F238E27FC236}">
                <a16:creationId xmlns:a16="http://schemas.microsoft.com/office/drawing/2014/main" id="{216BE525-A28B-B245-A882-2C60E531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만들다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DA1D59CA-60F3-0B48-BCF6-9E8C42FF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86000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만들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3" name="Text Box 17">
            <a:extLst>
              <a:ext uri="{FF2B5EF4-FFF2-40B4-BE49-F238E27FC236}">
                <a16:creationId xmlns:a16="http://schemas.microsoft.com/office/drawing/2014/main" id="{BB02A249-96AB-CB46-AD48-60668F7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206" y="3794080"/>
            <a:ext cx="1397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날다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011023FA-7922-5740-8E52-57C6DB49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3859213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날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5" name="Text Box 20">
            <a:extLst>
              <a:ext uri="{FF2B5EF4-FFF2-40B4-BE49-F238E27FC236}">
                <a16:creationId xmlns:a16="http://schemas.microsoft.com/office/drawing/2014/main" id="{323497A5-6BFB-7B4E-B42D-6DD5533D1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9050" y="4579046"/>
            <a:ext cx="1357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돌다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372E9FC-D6B4-E04D-990A-EF3F4B6C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648200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돌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AACBDD-F875-0A48-A227-DF43A8528003}"/>
              </a:ext>
            </a:extLst>
          </p:cNvPr>
          <p:cNvCxnSpPr/>
          <p:nvPr/>
        </p:nvCxnSpPr>
        <p:spPr>
          <a:xfrm>
            <a:off x="5181600" y="257318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1267A51-5FA5-D74D-9385-D4555489279C}"/>
              </a:ext>
            </a:extLst>
          </p:cNvPr>
          <p:cNvCxnSpPr/>
          <p:nvPr/>
        </p:nvCxnSpPr>
        <p:spPr>
          <a:xfrm>
            <a:off x="5181600" y="337881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EB9A675-4E03-E548-BCFE-E39271090AE7}"/>
              </a:ext>
            </a:extLst>
          </p:cNvPr>
          <p:cNvCxnSpPr/>
          <p:nvPr/>
        </p:nvCxnSpPr>
        <p:spPr>
          <a:xfrm>
            <a:off x="5181600" y="414532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A4B07D2-9527-D64F-8B54-4AF39DB9C17C}"/>
              </a:ext>
            </a:extLst>
          </p:cNvPr>
          <p:cNvCxnSpPr/>
          <p:nvPr/>
        </p:nvCxnSpPr>
        <p:spPr>
          <a:xfrm>
            <a:off x="5181600" y="49461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ko-KR" altLang="en-US" sz="3200" dirty="0"/>
              <a:t>받침이 </a:t>
            </a:r>
            <a:r>
              <a:rPr lang="ko-KR" altLang="en-US" sz="3200" dirty="0" err="1"/>
              <a:t>ㄹ인</a:t>
            </a:r>
            <a:r>
              <a:rPr lang="ko-KR" altLang="en-US" sz="3200" dirty="0"/>
              <a:t> </a:t>
            </a:r>
            <a:r>
              <a:rPr lang="en-US" altLang="ko-KR" sz="3200" dirty="0"/>
              <a:t>V + </a:t>
            </a:r>
            <a:r>
              <a:rPr lang="ko-KR" altLang="en-US" sz="3200" dirty="0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 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42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26430" y="2236611"/>
            <a:ext cx="4217437" cy="1399592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내가 먼저 </a:t>
            </a:r>
            <a:r>
              <a:rPr lang="ko-KR" altLang="en-US" sz="2800" dirty="0" err="1">
                <a:solidFill>
                  <a:schemeClr val="tx1"/>
                </a:solidFill>
              </a:rPr>
              <a:t>사과할걸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325082-459C-4D4B-8C7B-4EFEEE188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1" y="3011414"/>
            <a:ext cx="6660842" cy="264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공부를 </a:t>
            </a:r>
            <a:r>
              <a:rPr lang="ko-KR" altLang="en-US" sz="2800" dirty="0" err="1">
                <a:solidFill>
                  <a:schemeClr val="tx1"/>
                </a:solidFill>
              </a:rPr>
              <a:t>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6DF8B2-9BBB-4ACC-B647-635C6D73D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7" y="3042759"/>
            <a:ext cx="6629401" cy="274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일찍 </a:t>
            </a:r>
            <a:r>
              <a:rPr lang="ko-KR" altLang="en-US" sz="2800" dirty="0" err="1">
                <a:solidFill>
                  <a:schemeClr val="tx1"/>
                </a:solidFill>
              </a:rPr>
              <a:t>일어날걸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8A5FE7-091B-4D2E-B949-8396BF9AE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3035814"/>
            <a:ext cx="6743700" cy="285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9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07728" y="2227863"/>
            <a:ext cx="4217437" cy="1399592"/>
          </a:xfrm>
          <a:prstGeom prst="wedgeRoundRectCallout">
            <a:avLst>
              <a:gd name="adj1" fmla="val -44727"/>
              <a:gd name="adj2" fmla="val 6272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500" dirty="0">
                <a:solidFill>
                  <a:schemeClr val="tx1"/>
                </a:solidFill>
              </a:rPr>
              <a:t>음식을 너무 많이 먹지 </a:t>
            </a:r>
            <a:r>
              <a:rPr lang="ko-KR" altLang="en-US" sz="2500" dirty="0" err="1">
                <a:solidFill>
                  <a:schemeClr val="tx1"/>
                </a:solidFill>
              </a:rPr>
              <a:t>말걸</a:t>
            </a:r>
            <a:r>
              <a:rPr lang="en-US" altLang="ko-KR" sz="2500" dirty="0">
                <a:solidFill>
                  <a:schemeClr val="tx1"/>
                </a:solidFill>
              </a:rPr>
              <a:t>.</a:t>
            </a:r>
            <a:endParaRPr lang="en-US" sz="25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0B23F8-AB86-41B3-8906-D84C8A563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475" y="2706343"/>
            <a:ext cx="6229253" cy="299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4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76829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 ~</a:t>
            </a:r>
            <a:r>
              <a:rPr lang="ko-KR" altLang="en-US" sz="3600" dirty="0">
                <a:solidFill>
                  <a:srgbClr val="FF0000"/>
                </a:solidFill>
              </a:rPr>
              <a:t>게 생겼다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80560" y="3024945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시험을 너무 못 봐서 엄마한테 혼나</a:t>
            </a:r>
            <a:r>
              <a:rPr lang="ko-KR" altLang="en-US" sz="3000" dirty="0">
                <a:solidFill>
                  <a:srgbClr val="FF0000"/>
                </a:solidFill>
              </a:rPr>
              <a:t>게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생겼다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80560" y="3667465"/>
            <a:ext cx="10879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 </a:t>
            </a:r>
            <a:r>
              <a:rPr lang="ko-KR" altLang="en-US" sz="3000" dirty="0"/>
              <a:t>이번 학기에는 여러 가지 활동을 많이 해서 바쁘</a:t>
            </a:r>
            <a:r>
              <a:rPr lang="ko-KR" altLang="en-US" sz="3000" dirty="0">
                <a:solidFill>
                  <a:srgbClr val="FF0000"/>
                </a:solidFill>
              </a:rPr>
              <a:t>게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생겼어요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00956" y="4327854"/>
            <a:ext cx="117100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</a:t>
            </a:r>
            <a:r>
              <a:rPr lang="en-US" altLang="ko-KR" sz="3200" dirty="0"/>
              <a:t>3. </a:t>
            </a:r>
            <a:r>
              <a:rPr lang="en-US" altLang="ko-KR" sz="3000" dirty="0"/>
              <a:t>A</a:t>
            </a:r>
            <a:r>
              <a:rPr lang="ko-KR" altLang="en-US" sz="3000" dirty="0"/>
              <a:t>   너희 반에 누가 전학을 왔다면서</a:t>
            </a:r>
            <a:r>
              <a:rPr lang="en-US" altLang="ko-KR" sz="3000" dirty="0"/>
              <a:t>?</a:t>
            </a:r>
          </a:p>
          <a:p>
            <a:r>
              <a:rPr lang="en-US" sz="3000" dirty="0"/>
              <a:t>       B </a:t>
            </a:r>
            <a:r>
              <a:rPr lang="ko-KR" altLang="en-US" sz="3000" dirty="0"/>
              <a:t>  응</a:t>
            </a:r>
            <a:r>
              <a:rPr lang="en-US" altLang="ko-KR" sz="3000" dirty="0"/>
              <a:t>,</a:t>
            </a:r>
            <a:r>
              <a:rPr lang="ko-KR" altLang="en-US" sz="3000" dirty="0"/>
              <a:t> 그런데 그 아이 때문에 공부 잘하는 애들이 긴장하</a:t>
            </a:r>
            <a:r>
              <a:rPr lang="ko-KR" altLang="en-US" sz="3000" dirty="0">
                <a:solidFill>
                  <a:srgbClr val="FF0000"/>
                </a:solidFill>
              </a:rPr>
              <a:t>게</a:t>
            </a:r>
            <a:r>
              <a:rPr lang="ko-KR" altLang="en-US" sz="3000" dirty="0"/>
              <a:t> </a:t>
            </a:r>
            <a:r>
              <a:rPr lang="ko-KR" altLang="en-US" sz="3000" dirty="0" err="1">
                <a:solidFill>
                  <a:srgbClr val="FF0000"/>
                </a:solidFill>
              </a:rPr>
              <a:t>생겼어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3000" dirty="0"/>
              <a:t>            </a:t>
            </a:r>
            <a:r>
              <a:rPr lang="ko-KR" altLang="en-US" sz="3000" dirty="0"/>
              <a:t>지난 학교에서 늘 전교 </a:t>
            </a:r>
            <a:r>
              <a:rPr lang="en-US" altLang="ko-KR" sz="3000" dirty="0"/>
              <a:t>1</a:t>
            </a:r>
            <a:r>
              <a:rPr lang="ko-KR" altLang="en-US" sz="3000" dirty="0" err="1"/>
              <a:t>등이었대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880905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ko-KR" altLang="en-US" sz="2800" dirty="0"/>
              <a:t> </a:t>
            </a:r>
            <a:r>
              <a:rPr lang="en-US" altLang="ko-KR" sz="2800" dirty="0"/>
              <a:t>or an adjective</a:t>
            </a:r>
            <a:r>
              <a:rPr lang="en-US" sz="2800" dirty="0"/>
              <a:t>) This is used to express a negative outlook on some action or situation.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935DAD9-4AA9-1340-9BA0-9599B55B0818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게 생겼다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26AFB4B-7022-3D42-96ED-D1131D9C00B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48F519-80E1-294A-97DE-DA2647AA4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413911"/>
              </p:ext>
            </p:extLst>
          </p:nvPr>
        </p:nvGraphicFramePr>
        <p:xfrm>
          <a:off x="1217851" y="1912353"/>
          <a:ext cx="9756299" cy="3474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59911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2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httP.s</a:t>
                      </a:r>
                      <a:r>
                        <a:rPr lang="en-US" sz="1000" dirty="0"/>
                        <a:t>://www.mirror.co.uk/news/uk-news/top-10-things-to-do-in-a-blackout-416057</a:t>
                      </a:r>
                    </a:p>
                    <a:p>
                      <a:pPr algn="ctr"/>
                      <a:r>
                        <a:rPr lang="ko-KR" altLang="en-US" sz="2800" dirty="0"/>
                        <a:t>전기가 나가다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en-US" altLang="ko-KR" sz="1000" dirty="0" err="1"/>
                        <a:t>httP.s</a:t>
                      </a:r>
                      <a:r>
                        <a:rPr lang="en-US" altLang="ko-KR" sz="1000" dirty="0"/>
                        <a:t>://www.clipart.email/cliP.art/kid-cartoon-tv-clipart-177822.html</a:t>
                      </a:r>
                    </a:p>
                    <a:p>
                      <a:pPr algn="ctr"/>
                      <a:r>
                        <a:rPr lang="ko-KR" altLang="en-US" sz="2800" dirty="0"/>
                        <a:t>텔레비전을 못보다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514A071-F6EE-AE41-AA40-FAE863A44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96280"/>
              </p:ext>
            </p:extLst>
          </p:nvPr>
        </p:nvGraphicFramePr>
        <p:xfrm>
          <a:off x="1238597" y="547635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전기가 나가서 텔레비전을 못 보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게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게 생겼다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281013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D5D8E37B-E590-471B-A5EC-043ED8AB4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936" y="2658581"/>
            <a:ext cx="2705255" cy="1833562"/>
          </a:xfrm>
          <a:prstGeom prst="rect">
            <a:avLst/>
          </a:prstGeom>
        </p:spPr>
      </p:pic>
      <p:pic>
        <p:nvPicPr>
          <p:cNvPr id="5" name="Picture 4" descr="A picture containing drawing, computer, room, clock&#10;&#10;Description automatically generated">
            <a:extLst>
              <a:ext uri="{FF2B5EF4-FFF2-40B4-BE49-F238E27FC236}">
                <a16:creationId xmlns:a16="http://schemas.microsoft.com/office/drawing/2014/main" id="{269F9E8E-74A0-4CB2-AEC0-B7D49E101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6" y="2687765"/>
            <a:ext cx="2504683" cy="177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게 생겼다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C2FF610-43B6-2049-8917-338480B05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380095"/>
              </p:ext>
            </p:extLst>
          </p:nvPr>
        </p:nvGraphicFramePr>
        <p:xfrm>
          <a:off x="1228224" y="538264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둘이 서로 흉을 보더니 친구끼리 다투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게 생겼어요</a:t>
                      </a:r>
                      <a:r>
                        <a:rPr lang="en-US" altLang="ko-KR" sz="32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9DB3423-49CC-4E2B-9CB0-EE70BAC63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130200"/>
              </p:ext>
            </p:extLst>
          </p:nvPr>
        </p:nvGraphicFramePr>
        <p:xfrm>
          <a:off x="1228224" y="2151653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1000" dirty="0"/>
                    </a:p>
                    <a:p>
                      <a:pPr algn="l"/>
                      <a:r>
                        <a:rPr lang="en-US" altLang="ko-KR" sz="1000" dirty="0"/>
                        <a:t>                                        backbite ASL- Youtube.com</a:t>
                      </a:r>
                      <a:r>
                        <a:rPr lang="ko-KR" altLang="en-US" sz="1000" dirty="0"/>
                        <a:t>  </a:t>
                      </a:r>
                      <a:endParaRPr lang="en-US" altLang="ko-KR" sz="1000" dirty="0"/>
                    </a:p>
                    <a:p>
                      <a:pPr algn="ctr"/>
                      <a:r>
                        <a:rPr lang="ko-KR" altLang="en-US" sz="2800" dirty="0"/>
                        <a:t>둘이 서로 흉을 보다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https://www.freepik.com/free-photos-vectors/quarrel</a:t>
                      </a:r>
                    </a:p>
                    <a:p>
                      <a:pPr algn="ctr"/>
                      <a:r>
                        <a:rPr lang="ko-KR" altLang="en-US" sz="2800" dirty="0"/>
                        <a:t>친구끼리 다투다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E2D8AE7-F8CF-4D09-87CD-34AC4AD65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162" y="2834767"/>
            <a:ext cx="2857500" cy="1733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F06987-CB39-4E78-B6CF-86410A648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04" y="2763566"/>
            <a:ext cx="3250772" cy="178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8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C6D4CC-4520-ED47-8E0D-7903058E4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118147"/>
              </p:ext>
            </p:extLst>
          </p:nvPr>
        </p:nvGraphicFramePr>
        <p:xfrm>
          <a:off x="1228224" y="538264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다리를 다치더니 캠프에 못 가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게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CE0A343-6ED8-4396-AF55-7EADE5904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340021"/>
              </p:ext>
            </p:extLst>
          </p:nvPr>
        </p:nvGraphicFramePr>
        <p:xfrm>
          <a:off x="1228224" y="2151653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https://www.dreamstime.com/illustration/broken-leg.html</a:t>
                      </a:r>
                    </a:p>
                    <a:p>
                      <a:pPr algn="ctr"/>
                      <a:r>
                        <a:rPr lang="ko-KR" altLang="en-US" sz="2800" dirty="0"/>
                        <a:t>다리를 다치다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https://www.clipart.email/clipart/no-camping-clipart-208079.html</a:t>
                      </a:r>
                    </a:p>
                    <a:p>
                      <a:pPr algn="ctr"/>
                      <a:r>
                        <a:rPr lang="ko-KR" altLang="en-US" sz="2800" dirty="0"/>
                        <a:t>캠프에 못 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9442591-858B-41B8-9E23-C1BB82589F8F}"/>
              </a:ext>
            </a:extLst>
          </p:cNvPr>
          <p:cNvSpPr txBox="1"/>
          <p:nvPr/>
        </p:nvSpPr>
        <p:spPr>
          <a:xfrm>
            <a:off x="2090936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09300B1-6A6F-4A6B-93A5-144860C1999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게 생겼다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12C40E-5F4D-4C1B-B4EA-0DF9FEBF6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077" y="2692127"/>
            <a:ext cx="1828800" cy="1828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EA764E-704B-4C31-AC8E-D2A7FA2C4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791" y="2768327"/>
            <a:ext cx="1808435" cy="18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4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BCFC575-73C1-D643-8040-0C895D423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985225"/>
              </p:ext>
            </p:extLst>
          </p:nvPr>
        </p:nvGraphicFramePr>
        <p:xfrm>
          <a:off x="1147514" y="5382641"/>
          <a:ext cx="989697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9697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감기가 심해지더니 먹고 싶던 아이스크림을 못 먹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게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28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28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38C7746-2D25-4919-B673-FFA720397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9316"/>
              </p:ext>
            </p:extLst>
          </p:nvPr>
        </p:nvGraphicFramePr>
        <p:xfrm>
          <a:off x="1228224" y="2151653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https://www.freepik.com/free-photos-vectors/fever</a:t>
                      </a:r>
                    </a:p>
                    <a:p>
                      <a:pPr algn="ctr"/>
                      <a:r>
                        <a:rPr lang="ko-KR" altLang="en-US" sz="2800" dirty="0"/>
                        <a:t>감기가 심해지다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https://www.clipart.email/clipart/no-ice-cream-clipart-15248.html</a:t>
                      </a:r>
                    </a:p>
                    <a:p>
                      <a:pPr algn="ctr"/>
                      <a:r>
                        <a:rPr lang="ko-KR" altLang="en-US" sz="2800" dirty="0"/>
                        <a:t>먹고 싶던 아이스크림을 못 먹다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35D4AA-A2ED-4D8E-BC38-C4959D5F41E5}"/>
              </a:ext>
            </a:extLst>
          </p:cNvPr>
          <p:cNvSpPr txBox="1"/>
          <p:nvPr/>
        </p:nvSpPr>
        <p:spPr>
          <a:xfrm>
            <a:off x="2090936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3467FC9-E464-4A16-B98C-DD94DF1F500C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 ~</a:t>
            </a:r>
            <a:r>
              <a:rPr lang="ko-KR" altLang="en-US" sz="2800" dirty="0">
                <a:solidFill>
                  <a:srgbClr val="FF0000"/>
                </a:solidFill>
              </a:rPr>
              <a:t>게 생겼다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68BD4-1C1E-4EC6-BAB9-D04D0413C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108" y="2713678"/>
            <a:ext cx="1834661" cy="18346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758723-F693-43C2-90D9-EDD3ABB7D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046" y="2765547"/>
            <a:ext cx="1806086" cy="168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5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6B4831-CC2C-414B-A3E1-157254B2A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71630"/>
            <a:ext cx="10415494" cy="610533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4F01FA-28D8-445A-9A87-63AFA1EE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54" y="2190751"/>
            <a:ext cx="9858375" cy="3986213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P.108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364BA-95F0-409D-87EB-464376371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580" y="1318316"/>
            <a:ext cx="2693666" cy="20168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3F2B43-3A7B-4339-AC37-BF7528E2C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88" y="3453012"/>
            <a:ext cx="2721615" cy="2096755"/>
          </a:xfrm>
          <a:prstGeom prst="rect">
            <a:avLst/>
          </a:prstGeom>
        </p:spPr>
      </p:pic>
      <p:pic>
        <p:nvPicPr>
          <p:cNvPr id="8" name="020_11과듣고말하기">
            <a:hlinkClick r:id="" action="ppaction://media"/>
            <a:extLst>
              <a:ext uri="{FF2B5EF4-FFF2-40B4-BE49-F238E27FC236}">
                <a16:creationId xmlns:a16="http://schemas.microsoft.com/office/drawing/2014/main" id="{3785E167-EB6C-4B2B-98BE-2E93496F96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78967" y="160337"/>
            <a:ext cx="572961" cy="5729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3742-E6F2-41A7-99F1-8D17EA70BB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2620" y="1579544"/>
            <a:ext cx="6132760" cy="387151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8B9DE1B5-9487-40EB-9A01-2FF428DC74DF}"/>
              </a:ext>
            </a:extLst>
          </p:cNvPr>
          <p:cNvSpPr/>
          <p:nvPr/>
        </p:nvSpPr>
        <p:spPr>
          <a:xfrm>
            <a:off x="5684108" y="2928555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B4810426-70CA-4055-9990-5B56268276FE}"/>
              </a:ext>
            </a:extLst>
          </p:cNvPr>
          <p:cNvSpPr/>
          <p:nvPr/>
        </p:nvSpPr>
        <p:spPr>
          <a:xfrm>
            <a:off x="5660662" y="4606537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4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3"/>
            <a:ext cx="12192000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8F39C2-E4CF-433C-8FF9-97C06BC967E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E23DF-72AC-4EB4-BA3D-F122BD8BB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70"/>
          <a:stretch/>
        </p:blipFill>
        <p:spPr>
          <a:xfrm>
            <a:off x="1470455" y="718419"/>
            <a:ext cx="6410802" cy="551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3"/>
            <a:ext cx="12192000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6327EED-636A-504F-9B27-12FEA1D60F87}"/>
              </a:ext>
            </a:extLst>
          </p:cNvPr>
          <p:cNvSpPr txBox="1">
            <a:spLocks/>
          </p:cNvSpPr>
          <p:nvPr/>
        </p:nvSpPr>
        <p:spPr>
          <a:xfrm>
            <a:off x="356461" y="5650052"/>
            <a:ext cx="8138930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여러분의 진정한 친구에 대한 글을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P.111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E13282-AFC8-41CD-8CC1-DAF209CF9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61" y="952876"/>
            <a:ext cx="6952735" cy="446271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0C2FAAF9-38ED-4F65-AB7E-401110E10D9E}"/>
              </a:ext>
            </a:extLst>
          </p:cNvPr>
          <p:cNvSpPr/>
          <p:nvPr/>
        </p:nvSpPr>
        <p:spPr>
          <a:xfrm>
            <a:off x="924539" y="2518061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34499CFD-D83B-4926-9B79-1A2F6B3AB83B}"/>
              </a:ext>
            </a:extLst>
          </p:cNvPr>
          <p:cNvSpPr/>
          <p:nvPr/>
        </p:nvSpPr>
        <p:spPr>
          <a:xfrm>
            <a:off x="924539" y="4526100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워크북 </a:t>
            </a:r>
            <a:r>
              <a:rPr lang="en-US" altLang="ko-KR" sz="2400" dirty="0">
                <a:solidFill>
                  <a:schemeClr val="tx1"/>
                </a:solidFill>
              </a:rPr>
              <a:t>P.44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E92D77-9096-446F-AED5-788D78F65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20" y="832338"/>
            <a:ext cx="10840721" cy="5287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B2D151-52C1-46FD-BD8E-4F63F21C79E8}"/>
              </a:ext>
            </a:extLst>
          </p:cNvPr>
          <p:cNvSpPr txBox="1"/>
          <p:nvPr/>
        </p:nvSpPr>
        <p:spPr>
          <a:xfrm>
            <a:off x="4701793" y="3565490"/>
            <a:ext cx="1946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나올걸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C308B5-FC19-4989-956F-A9522EF99EE6}"/>
              </a:ext>
            </a:extLst>
          </p:cNvPr>
          <p:cNvSpPr txBox="1"/>
          <p:nvPr/>
        </p:nvSpPr>
        <p:spPr>
          <a:xfrm>
            <a:off x="6415034" y="4214836"/>
            <a:ext cx="1946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쌀걸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D67F73-3762-41DD-BEE2-ED7BC030246B}"/>
              </a:ext>
            </a:extLst>
          </p:cNvPr>
          <p:cNvSpPr txBox="1"/>
          <p:nvPr/>
        </p:nvSpPr>
        <p:spPr>
          <a:xfrm>
            <a:off x="5787015" y="4891982"/>
            <a:ext cx="1946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가져올걸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BD3BD0-3C2A-49AE-8138-2E9B9327BA4C}"/>
              </a:ext>
            </a:extLst>
          </p:cNvPr>
          <p:cNvSpPr txBox="1"/>
          <p:nvPr/>
        </p:nvSpPr>
        <p:spPr>
          <a:xfrm>
            <a:off x="6193974" y="5584094"/>
            <a:ext cx="1946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먹을걸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2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4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5C41BD-E79F-42D3-A66C-B1111B271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892" y="765512"/>
            <a:ext cx="7696675" cy="54762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C4EA81-F49B-462F-BBD8-270820F0CB98}"/>
              </a:ext>
            </a:extLst>
          </p:cNvPr>
          <p:cNvSpPr txBox="1"/>
          <p:nvPr/>
        </p:nvSpPr>
        <p:spPr>
          <a:xfrm>
            <a:off x="4324073" y="2621914"/>
            <a:ext cx="1723292" cy="366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공부할걸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8771D-517E-427E-BA74-D0355BC94DA3}"/>
              </a:ext>
            </a:extLst>
          </p:cNvPr>
          <p:cNvSpPr txBox="1"/>
          <p:nvPr/>
        </p:nvSpPr>
        <p:spPr>
          <a:xfrm>
            <a:off x="3462427" y="3943748"/>
            <a:ext cx="1723292" cy="366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먹을걸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2990A2-592A-44CD-B484-92A6792F42C3}"/>
              </a:ext>
            </a:extLst>
          </p:cNvPr>
          <p:cNvSpPr txBox="1"/>
          <p:nvPr/>
        </p:nvSpPr>
        <p:spPr>
          <a:xfrm>
            <a:off x="6675184" y="4432925"/>
            <a:ext cx="1723292" cy="366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올걸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FCCF1-8354-47C0-AC08-759D83E7BD1D}"/>
              </a:ext>
            </a:extLst>
          </p:cNvPr>
          <p:cNvSpPr txBox="1"/>
          <p:nvPr/>
        </p:nvSpPr>
        <p:spPr>
          <a:xfrm>
            <a:off x="4773509" y="5328796"/>
            <a:ext cx="1723292" cy="366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찍을걸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AD92A9-0B6A-4313-A3C9-46A5C2311626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워크북 </a:t>
            </a:r>
            <a:r>
              <a:rPr lang="en-US" altLang="ko-KR" sz="2400" dirty="0">
                <a:solidFill>
                  <a:schemeClr val="tx1"/>
                </a:solidFill>
              </a:rPr>
              <a:t>P.44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BB0AB3-C062-4FD0-B839-F82744EA0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31" y="1014046"/>
            <a:ext cx="11394627" cy="47973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9E58B1-EAFC-4D9E-A394-27C1657AF87A}"/>
              </a:ext>
            </a:extLst>
          </p:cNvPr>
          <p:cNvSpPr txBox="1"/>
          <p:nvPr/>
        </p:nvSpPr>
        <p:spPr>
          <a:xfrm>
            <a:off x="4603011" y="3048074"/>
            <a:ext cx="2687594" cy="37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하게 생겼어요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E0D672-5781-4D12-A18F-0A03D734B6EA}"/>
              </a:ext>
            </a:extLst>
          </p:cNvPr>
          <p:cNvSpPr txBox="1"/>
          <p:nvPr/>
        </p:nvSpPr>
        <p:spPr>
          <a:xfrm>
            <a:off x="6875426" y="5363753"/>
            <a:ext cx="2687594" cy="37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보게 생겼어요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17151-3191-468D-9DC6-E7261FD3385D}"/>
              </a:ext>
            </a:extLst>
          </p:cNvPr>
          <p:cNvSpPr txBox="1"/>
          <p:nvPr/>
        </p:nvSpPr>
        <p:spPr>
          <a:xfrm>
            <a:off x="5580026" y="4593545"/>
            <a:ext cx="2687594" cy="37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보내게 생겼어요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6610B0-1A50-43DD-9C93-2C98DC2AAD16}"/>
              </a:ext>
            </a:extLst>
          </p:cNvPr>
          <p:cNvSpPr txBox="1"/>
          <p:nvPr/>
        </p:nvSpPr>
        <p:spPr>
          <a:xfrm>
            <a:off x="5392457" y="3842656"/>
            <a:ext cx="2687594" cy="37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가게 생겼어요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267817F-0B32-40A1-BBD2-9AB1905E85F5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워크북 </a:t>
            </a:r>
            <a:r>
              <a:rPr lang="en-US" altLang="ko-KR" sz="2400" dirty="0">
                <a:solidFill>
                  <a:schemeClr val="tx1"/>
                </a:solidFill>
              </a:rPr>
              <a:t>P.45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267817F-0B32-40A1-BBD2-9AB1905E85F5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워크북 </a:t>
            </a:r>
            <a:r>
              <a:rPr lang="en-US" altLang="ko-KR" sz="2400" dirty="0">
                <a:solidFill>
                  <a:schemeClr val="tx1"/>
                </a:solidFill>
              </a:rPr>
              <a:t>P.45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CC6D1-C876-4432-A0B2-BE508D801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84" y="830992"/>
            <a:ext cx="8317431" cy="51960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AE31EC-A20B-4E00-B5CB-97F87670CBCE}"/>
              </a:ext>
            </a:extLst>
          </p:cNvPr>
          <p:cNvSpPr txBox="1"/>
          <p:nvPr/>
        </p:nvSpPr>
        <p:spPr>
          <a:xfrm>
            <a:off x="1596237" y="2707900"/>
            <a:ext cx="21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가게 </a:t>
            </a:r>
            <a:r>
              <a:rPr lang="ko-KR" altLang="en-US" dirty="0" err="1">
                <a:solidFill>
                  <a:srgbClr val="FF0000"/>
                </a:solidFill>
              </a:rPr>
              <a:t>생겼어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E1FF8D-D4B8-467C-9FCF-7F4242DD164E}"/>
              </a:ext>
            </a:extLst>
          </p:cNvPr>
          <p:cNvSpPr txBox="1"/>
          <p:nvPr/>
        </p:nvSpPr>
        <p:spPr>
          <a:xfrm>
            <a:off x="4280824" y="3118406"/>
            <a:ext cx="21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 바꾸게 </a:t>
            </a:r>
            <a:r>
              <a:rPr lang="ko-KR" altLang="en-US" dirty="0" err="1">
                <a:solidFill>
                  <a:srgbClr val="FF0000"/>
                </a:solidFill>
              </a:rPr>
              <a:t>생겼어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49B65-3E9E-45C8-9B89-37B602DD4E39}"/>
              </a:ext>
            </a:extLst>
          </p:cNvPr>
          <p:cNvSpPr txBox="1"/>
          <p:nvPr/>
        </p:nvSpPr>
        <p:spPr>
          <a:xfrm>
            <a:off x="1596238" y="4298961"/>
            <a:ext cx="21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내게 </a:t>
            </a:r>
            <a:r>
              <a:rPr lang="ko-KR" altLang="en-US" dirty="0" err="1">
                <a:solidFill>
                  <a:srgbClr val="FF0000"/>
                </a:solidFill>
              </a:rPr>
              <a:t>생겼어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76FC28-A4FD-4B19-96B2-42F2D579D5A9}"/>
              </a:ext>
            </a:extLst>
          </p:cNvPr>
          <p:cNvSpPr txBox="1"/>
          <p:nvPr/>
        </p:nvSpPr>
        <p:spPr>
          <a:xfrm>
            <a:off x="2879915" y="5550978"/>
            <a:ext cx="21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지게 </a:t>
            </a:r>
            <a:r>
              <a:rPr lang="ko-KR" altLang="en-US" dirty="0" err="1">
                <a:solidFill>
                  <a:srgbClr val="FF0000"/>
                </a:solidFill>
              </a:rPr>
              <a:t>생겼어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3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6E8F0B-0946-4C64-8444-18EA67A76820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</a:t>
            </a:r>
            <a:r>
              <a:rPr lang="en-US" altLang="ko-KR" sz="2400" dirty="0">
                <a:solidFill>
                  <a:schemeClr val="tx1"/>
                </a:solidFill>
              </a:rPr>
              <a:t>-</a:t>
            </a:r>
            <a:r>
              <a:rPr lang="ko-KR" altLang="en-US" sz="2400" dirty="0">
                <a:solidFill>
                  <a:schemeClr val="tx1"/>
                </a:solidFill>
              </a:rPr>
              <a:t>  문화 </a:t>
            </a:r>
            <a:r>
              <a:rPr lang="en-US" altLang="ko-KR" sz="2400" dirty="0">
                <a:solidFill>
                  <a:schemeClr val="tx1"/>
                </a:solidFill>
              </a:rPr>
              <a:t>P.112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0D3875-6602-405F-ACB2-E4186B9ED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03" y="965274"/>
            <a:ext cx="2366282" cy="18919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38B544-66D4-46A9-8FD5-8A75863F6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708" y="1963615"/>
            <a:ext cx="7621209" cy="36339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EE6BEF-6588-4508-9913-10194DA12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267" y="247657"/>
            <a:ext cx="2894225" cy="1435234"/>
          </a:xfrm>
          <a:prstGeom prst="rect">
            <a:avLst/>
          </a:prstGeom>
        </p:spPr>
      </p:pic>
      <p:pic>
        <p:nvPicPr>
          <p:cNvPr id="5" name="Online Media 4" title="￬ﾞﾬ￫ﾯﾸ￬ﾞﾈ￫ﾊﾔ ￬ﾗﾭ￬ﾂﾬ￬ﾝﾴ￬ﾕﾼ￪ﾸﾰ - ￬ﾣﾽ￫ﾧﾈ￪ﾳﾠ￬ﾚﾰ">
            <a:hlinkClick r:id="" action="ppaction://media"/>
            <a:extLst>
              <a:ext uri="{FF2B5EF4-FFF2-40B4-BE49-F238E27FC236}">
                <a16:creationId xmlns:a16="http://schemas.microsoft.com/office/drawing/2014/main" id="{06072AA7-A3F9-4349-B2B3-56C5799B04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44330" y="3254266"/>
            <a:ext cx="4006847" cy="2253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267730" y="5508117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https://www.youtube.com/watch?v=5slJ5RoJppE</a:t>
            </a:r>
          </a:p>
        </p:txBody>
      </p:sp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FF1389A-F0B8-1248-A4B7-C35ACE716DB3}"/>
              </a:ext>
            </a:extLst>
          </p:cNvPr>
          <p:cNvSpPr txBox="1">
            <a:spLocks/>
          </p:cNvSpPr>
          <p:nvPr/>
        </p:nvSpPr>
        <p:spPr>
          <a:xfrm>
            <a:off x="756580" y="391557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>
                <a:solidFill>
                  <a:srgbClr val="000000"/>
                </a:solidFill>
              </a:rPr>
              <a:t>이야기해 보세요</a:t>
            </a:r>
            <a:r>
              <a:rPr lang="en-US" altLang="ko-KR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제일 친한 친구는 누구인가요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3" y="3244334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친구의 제일 좋은 점은 무엇인가요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EE3FE0A-0D26-F64F-84BC-F32491FEDA3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7FEA31E-45A3-4E16-9758-F7338D649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23750" y="1330275"/>
            <a:ext cx="4507673" cy="4351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90AC0B-6528-40F0-8C23-B6BD9E9EF1EF}"/>
              </a:ext>
            </a:extLst>
          </p:cNvPr>
          <p:cNvSpPr/>
          <p:nvPr/>
        </p:nvSpPr>
        <p:spPr>
          <a:xfrm>
            <a:off x="7569826" y="5589310"/>
            <a:ext cx="51209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http://clipart-library.com/cartoon-friendship-images.html</a:t>
            </a:r>
          </a:p>
        </p:txBody>
      </p: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8614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2"/>
              </a:rPr>
              <a:t>Unit 11 </a:t>
            </a:r>
            <a:r>
              <a:rPr lang="ko-KR" altLang="en-US" sz="2800" dirty="0">
                <a:hlinkClick r:id="rId2"/>
              </a:rPr>
              <a:t>다툼과 우정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6" y="105982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단짝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5208934" y="1072942"/>
            <a:ext cx="2516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잘못하다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6" y="169553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진정한 친구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5208934" y="1698208"/>
            <a:ext cx="2608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화해하다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01846" y="233124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다투다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5208934" y="2323474"/>
            <a:ext cx="4839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후회하다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6" y="296695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따지다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5208934" y="2948740"/>
            <a:ext cx="484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오해를 풀다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01846" y="360266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변명하다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5208934" y="3574006"/>
            <a:ext cx="491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우정이 깨지다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01846" y="423837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빼 놓다</a:t>
            </a:r>
            <a:endParaRPr lang="en-US" sz="2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1101846" y="487408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흉을 보다</a:t>
            </a:r>
            <a:endParaRPr lang="en-US" sz="28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84BE016-CE90-7B49-83F0-6F05C5D358F7}"/>
              </a:ext>
            </a:extLst>
          </p:cNvPr>
          <p:cNvSpPr txBox="1"/>
          <p:nvPr/>
        </p:nvSpPr>
        <p:spPr>
          <a:xfrm>
            <a:off x="1101846" y="550979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수군대다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EB6D43-F77A-BB4C-B150-A68F6A87E93A}"/>
              </a:ext>
            </a:extLst>
          </p:cNvPr>
          <p:cNvSpPr txBox="1"/>
          <p:nvPr/>
        </p:nvSpPr>
        <p:spPr>
          <a:xfrm>
            <a:off x="5208934" y="5449802"/>
            <a:ext cx="4863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속이 좁다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5208934" y="4199272"/>
            <a:ext cx="48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마음이 넓다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5208934" y="4824538"/>
            <a:ext cx="48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속이 깊다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D45DA76D-99C2-0146-959F-9B7127FAB8C6}"/>
              </a:ext>
            </a:extLst>
          </p:cNvPr>
          <p:cNvSpPr txBox="1"/>
          <p:nvPr/>
        </p:nvSpPr>
        <p:spPr>
          <a:xfrm>
            <a:off x="0" y="6311355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E24043-1D86-46B8-AD99-726A2350C6BA}"/>
              </a:ext>
            </a:extLst>
          </p:cNvPr>
          <p:cNvSpPr/>
          <p:nvPr/>
        </p:nvSpPr>
        <p:spPr>
          <a:xfrm>
            <a:off x="8442740" y="1057773"/>
            <a:ext cx="34842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/>
              <a:t>참을성이 없다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042ECD-5ED7-437E-A542-1C4C3F336850}"/>
              </a:ext>
            </a:extLst>
          </p:cNvPr>
          <p:cNvSpPr/>
          <p:nvPr/>
        </p:nvSpPr>
        <p:spPr>
          <a:xfrm>
            <a:off x="8442740" y="1672885"/>
            <a:ext cx="37532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/>
              <a:t>변덕스럽다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8308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P.105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16726"/>
            <a:ext cx="5695643" cy="6016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13B045-DBEA-4D64-8B0A-F388270D9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656" y="3801192"/>
            <a:ext cx="3050332" cy="20308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786210-DE18-4316-84D4-C1CCBEB83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016" y="907934"/>
            <a:ext cx="7134876" cy="5152181"/>
          </a:xfrm>
          <a:prstGeom prst="rect">
            <a:avLst/>
          </a:prstGeom>
        </p:spPr>
      </p:pic>
      <p:pic>
        <p:nvPicPr>
          <p:cNvPr id="3" name="019_11과대화">
            <a:hlinkClick r:id="" action="ppaction://media"/>
            <a:extLst>
              <a:ext uri="{FF2B5EF4-FFF2-40B4-BE49-F238E27FC236}">
                <a16:creationId xmlns:a16="http://schemas.microsoft.com/office/drawing/2014/main" id="{3AE18AA9-B33A-4B8C-BAB8-8ADFE5C55B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0596" y="180984"/>
            <a:ext cx="537435" cy="53743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423943" y="1679647"/>
            <a:ext cx="327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유진과 알렉스는 왜 다투게 되었나요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6182" y="125232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ㄹ걸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600" dirty="0"/>
              <a:t>1. </a:t>
            </a:r>
            <a:r>
              <a:rPr lang="ko-KR" altLang="en-US" sz="2600" dirty="0"/>
              <a:t>어제 저녁에 조금만 </a:t>
            </a:r>
            <a:r>
              <a:rPr lang="ko-KR" altLang="en-US" sz="2600" dirty="0" err="1">
                <a:solidFill>
                  <a:srgbClr val="FF0000"/>
                </a:solidFill>
              </a:rPr>
              <a:t>먹을걸</a:t>
            </a:r>
            <a:r>
              <a:rPr lang="en-US" altLang="ko-KR" sz="2600" dirty="0"/>
              <a:t>. </a:t>
            </a:r>
            <a:r>
              <a:rPr lang="ko-KR" altLang="en-US" sz="2600" dirty="0"/>
              <a:t>아침까지 소화가 안 돼요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60342"/>
            <a:ext cx="10279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600" dirty="0"/>
              <a:t>2. </a:t>
            </a:r>
            <a:r>
              <a:rPr lang="ko-KR" altLang="en-US" sz="2600" dirty="0"/>
              <a:t>조금만 일찍 </a:t>
            </a:r>
            <a:r>
              <a:rPr lang="ko-KR" altLang="en-US" sz="2600" dirty="0" err="1">
                <a:solidFill>
                  <a:srgbClr val="FF0000"/>
                </a:solidFill>
              </a:rPr>
              <a:t>일어날걸</a:t>
            </a:r>
            <a:r>
              <a:rPr lang="en-US" altLang="ko-KR" sz="2600" dirty="0"/>
              <a:t>.</a:t>
            </a:r>
            <a:r>
              <a:rPr lang="ko-KR" altLang="en-US" sz="2600" dirty="0"/>
              <a:t> 아침에 학교 버스를 놓쳐서 지각을 했어요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3. A</a:t>
            </a:r>
            <a:r>
              <a:rPr lang="ko-KR" altLang="en-US" sz="2600" dirty="0"/>
              <a:t>  어제 </a:t>
            </a:r>
            <a:r>
              <a:rPr lang="ko-KR" altLang="en-US" sz="2600" dirty="0" err="1"/>
              <a:t>친구랑</a:t>
            </a:r>
            <a:r>
              <a:rPr lang="ko-KR" altLang="en-US" sz="2600" dirty="0"/>
              <a:t> 싸웠어요</a:t>
            </a:r>
            <a:r>
              <a:rPr lang="en-US" altLang="ko-KR" sz="2600" dirty="0"/>
              <a:t>. </a:t>
            </a:r>
            <a:r>
              <a:rPr lang="ko-KR" altLang="en-US" sz="2600" dirty="0"/>
              <a:t>내가 조금만 </a:t>
            </a:r>
            <a:r>
              <a:rPr lang="ko-KR" altLang="en-US" sz="2600" dirty="0" err="1">
                <a:solidFill>
                  <a:srgbClr val="FF0000"/>
                </a:solidFill>
              </a:rPr>
              <a:t>참을걸</a:t>
            </a:r>
            <a:r>
              <a:rPr lang="en-US" altLang="ko-KR" sz="2600" dirty="0"/>
              <a:t>, </a:t>
            </a:r>
            <a:r>
              <a:rPr lang="ko-KR" altLang="en-US" sz="2600" dirty="0"/>
              <a:t>자꾸 후회가 돼요</a:t>
            </a:r>
            <a:r>
              <a:rPr lang="en-US" altLang="ko-KR" sz="2600" dirty="0"/>
              <a:t>.</a:t>
            </a:r>
            <a:r>
              <a:rPr lang="en-US" sz="2600" dirty="0"/>
              <a:t>           </a:t>
            </a:r>
          </a:p>
          <a:p>
            <a:r>
              <a:rPr lang="en-US" sz="2600" dirty="0"/>
              <a:t>    B </a:t>
            </a:r>
            <a:r>
              <a:rPr lang="ko-KR" altLang="en-US" sz="2600" dirty="0"/>
              <a:t>  그러면 빨리 화해하면 되지</a:t>
            </a:r>
            <a:r>
              <a:rPr lang="en-US" altLang="ko-KR" sz="2600" dirty="0"/>
              <a:t>. </a:t>
            </a:r>
            <a:r>
              <a:rPr lang="ko-KR" altLang="en-US" sz="2600" dirty="0"/>
              <a:t>네가 먼저 미안하다고 </a:t>
            </a:r>
            <a:r>
              <a:rPr lang="ko-KR" altLang="en-US" sz="2600" dirty="0" err="1"/>
              <a:t>말하렴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2002144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to express regret and disappointment at not taking action.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C4D8E54-480B-554A-9901-D8B275C9B366}"/>
              </a:ext>
            </a:extLst>
          </p:cNvPr>
          <p:cNvSpPr txBox="1">
            <a:spLocks/>
          </p:cNvSpPr>
          <p:nvPr/>
        </p:nvSpPr>
        <p:spPr>
          <a:xfrm>
            <a:off x="3209711" y="86290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A56B6F17-362A-AF4A-AD60-FAA10255F46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156" y="3339527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289673"/>
            <a:ext cx="449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갈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/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x + </a:t>
            </a:r>
            <a:r>
              <a:rPr lang="ko-KR" altLang="en-US" sz="3200" dirty="0"/>
              <a:t>ㄹ걸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156" y="2561679"/>
            <a:ext cx="112633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먹다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485784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먹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r>
              <a:rPr lang="ko-KR" altLang="en-US" sz="3200" dirty="0"/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o + </a:t>
            </a:r>
            <a:r>
              <a:rPr lang="ko-KR" altLang="en-US" sz="3200" dirty="0" err="1"/>
              <a:t>을걸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179" y="4117375"/>
            <a:ext cx="2283619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만들다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072935"/>
            <a:ext cx="4681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만들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/>
              <a:t>(</a:t>
            </a:r>
            <a:r>
              <a:rPr lang="ko-KR" altLang="en-US" sz="3200" dirty="0" err="1"/>
              <a:t>ㄹ받침</a:t>
            </a:r>
            <a:r>
              <a:rPr lang="en-US" altLang="ko-KR" sz="3200" dirty="0"/>
              <a:t> + </a:t>
            </a:r>
            <a:r>
              <a:rPr lang="ko-KR" altLang="en-US" sz="3200" dirty="0"/>
              <a:t>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621" y="4929957"/>
            <a:ext cx="2086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일어나다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932924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일어날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x + </a:t>
            </a:r>
            <a:r>
              <a:rPr lang="ko-KR" altLang="en-US" sz="3200" dirty="0"/>
              <a:t>ㄹ걸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을걸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, 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Verb+</a:t>
            </a:r>
            <a:r>
              <a:rPr lang="en-US" altLang="ko-KR" sz="3000" dirty="0">
                <a:solidFill>
                  <a:srgbClr val="FF0000"/>
                </a:solidFill>
              </a:rPr>
              <a:t> 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ㄹ걸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76752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97749" y="36218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36993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30002" y="526071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9B296F79-EE16-7A41-8884-C47F209F10A6}"/>
              </a:ext>
            </a:extLst>
          </p:cNvPr>
          <p:cNvSpPr txBox="1">
            <a:spLocks/>
          </p:cNvSpPr>
          <p:nvPr/>
        </p:nvSpPr>
        <p:spPr>
          <a:xfrm>
            <a:off x="3248179" y="232238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21703" y="2729848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B4B29252-D887-3B4E-96A1-6E78FA9B556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2">
            <a:extLst>
              <a:ext uri="{FF2B5EF4-FFF2-40B4-BE49-F238E27FC236}">
                <a16:creationId xmlns:a16="http://schemas.microsoft.com/office/drawing/2014/main" id="{FF894087-54D8-A743-833D-5A543B7F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051175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참다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6A73F773-7DBF-744A-A756-9EA36BD86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050112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참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3" name="Text Box 6">
            <a:extLst>
              <a:ext uri="{FF2B5EF4-FFF2-40B4-BE49-F238E27FC236}">
                <a16:creationId xmlns:a16="http://schemas.microsoft.com/office/drawing/2014/main" id="{D08A5C37-2EDE-3B43-8176-09CEFBC9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찍다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EB1C5881-5997-2348-BDB4-EC8FC5FB3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282741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찍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5" name="Text Box 17">
            <a:extLst>
              <a:ext uri="{FF2B5EF4-FFF2-40B4-BE49-F238E27FC236}">
                <a16:creationId xmlns:a16="http://schemas.microsoft.com/office/drawing/2014/main" id="{5F9A714B-1CBD-284F-A80E-511707D7A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811589"/>
            <a:ext cx="1295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먹다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CBDADDCA-DAED-FD4A-82AD-0A536C62E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810001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먹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7" name="Text Box 20">
            <a:extLst>
              <a:ext uri="{FF2B5EF4-FFF2-40B4-BE49-F238E27FC236}">
                <a16:creationId xmlns:a16="http://schemas.microsoft.com/office/drawing/2014/main" id="{A50A1556-267F-014F-AB75-46ABBD0E9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572000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읽다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77C4BC3B-9516-9645-8FC8-8AB3961D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577372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읽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0A085445-3A46-0E4E-93B4-CEEBE29E8F24}"/>
              </a:ext>
            </a:extLst>
          </p:cNvPr>
          <p:cNvCxnSpPr/>
          <p:nvPr/>
        </p:nvCxnSpPr>
        <p:spPr>
          <a:xfrm>
            <a:off x="5181600" y="25781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7B23D36F-3908-BC46-AFD7-4AE23DAB69B9}"/>
              </a:ext>
            </a:extLst>
          </p:cNvPr>
          <p:cNvCxnSpPr/>
          <p:nvPr/>
        </p:nvCxnSpPr>
        <p:spPr>
          <a:xfrm>
            <a:off x="5181600" y="334645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CAC7927C-8054-6E4B-9E67-89E616B04068}"/>
              </a:ext>
            </a:extLst>
          </p:cNvPr>
          <p:cNvCxnSpPr/>
          <p:nvPr/>
        </p:nvCxnSpPr>
        <p:spPr>
          <a:xfrm>
            <a:off x="5181600" y="410845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74A0E399-B59E-6949-BA6B-E1ABE84303D7}"/>
              </a:ext>
            </a:extLst>
          </p:cNvPr>
          <p:cNvCxnSpPr/>
          <p:nvPr/>
        </p:nvCxnSpPr>
        <p:spPr>
          <a:xfrm>
            <a:off x="5181600" y="486251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4B8745-BF02-F64A-AB8E-07B3AF7B8C87}"/>
              </a:ext>
            </a:extLst>
          </p:cNvPr>
          <p:cNvSpPr txBox="1"/>
          <p:nvPr/>
        </p:nvSpPr>
        <p:spPr>
          <a:xfrm>
            <a:off x="2090936" y="143461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ko-KR" altLang="en-US" sz="3200" dirty="0"/>
              <a:t>받침 있는 </a:t>
            </a:r>
            <a:r>
              <a:rPr lang="en-US" altLang="ko-KR" sz="3200" dirty="0"/>
              <a:t>V + 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47F0A6-A82E-8C49-B153-19A25E33FADA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>
            <a:extLst>
              <a:ext uri="{FF2B5EF4-FFF2-40B4-BE49-F238E27FC236}">
                <a16:creationId xmlns:a16="http://schemas.microsoft.com/office/drawing/2014/main" id="{2741A4E7-D93A-7045-B5F3-8CC1B5F1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051175"/>
            <a:ext cx="1512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나오다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6EB75B4-1736-E643-9EA4-3941849C7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092312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나올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1" name="Text Box 6">
            <a:extLst>
              <a:ext uri="{FF2B5EF4-FFF2-40B4-BE49-F238E27FC236}">
                <a16:creationId xmlns:a16="http://schemas.microsoft.com/office/drawing/2014/main" id="{216BE525-A28B-B245-A882-2C60E531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배우다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DA1D59CA-60F3-0B48-BCF6-9E8C42FF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261325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배울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3" name="Text Box 17">
            <a:extLst>
              <a:ext uri="{FF2B5EF4-FFF2-40B4-BE49-F238E27FC236}">
                <a16:creationId xmlns:a16="http://schemas.microsoft.com/office/drawing/2014/main" id="{BB02A249-96AB-CB46-AD48-60668F7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639" y="3845900"/>
            <a:ext cx="27508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/>
              <a:t>(</a:t>
            </a:r>
            <a:r>
              <a:rPr lang="ko-KR" altLang="en-US" sz="3200" dirty="0"/>
              <a:t>짐을</a:t>
            </a:r>
            <a:r>
              <a:rPr lang="en-US" altLang="ko-KR" sz="3200" dirty="0"/>
              <a:t>)</a:t>
            </a:r>
            <a:r>
              <a:rPr lang="ko-KR" altLang="en-US" sz="3200" dirty="0"/>
              <a:t>싸 두다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011023FA-7922-5740-8E52-57C6DB49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807767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 err="1">
                <a:solidFill>
                  <a:srgbClr val="FF0000"/>
                </a:solidFill>
              </a:rPr>
              <a:t>둘걸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5" name="Text Box 20">
            <a:extLst>
              <a:ext uri="{FF2B5EF4-FFF2-40B4-BE49-F238E27FC236}">
                <a16:creationId xmlns:a16="http://schemas.microsoft.com/office/drawing/2014/main" id="{323497A5-6BFB-7B4E-B42D-6DD5533D1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4584700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가져오다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372E9FC-D6B4-E04D-990A-EF3F4B6C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572000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가져올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AACBDD-F875-0A48-A227-DF43A8528003}"/>
              </a:ext>
            </a:extLst>
          </p:cNvPr>
          <p:cNvCxnSpPr/>
          <p:nvPr/>
        </p:nvCxnSpPr>
        <p:spPr>
          <a:xfrm>
            <a:off x="5181600" y="258860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1267A51-5FA5-D74D-9385-D4555489279C}"/>
              </a:ext>
            </a:extLst>
          </p:cNvPr>
          <p:cNvCxnSpPr/>
          <p:nvPr/>
        </p:nvCxnSpPr>
        <p:spPr>
          <a:xfrm>
            <a:off x="5181600" y="343156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EB9A675-4E03-E548-BCFE-E39271090AE7}"/>
              </a:ext>
            </a:extLst>
          </p:cNvPr>
          <p:cNvCxnSpPr/>
          <p:nvPr/>
        </p:nvCxnSpPr>
        <p:spPr>
          <a:xfrm>
            <a:off x="5181600" y="409770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A4B07D2-9527-D64F-8B54-4AF39DB9C17C}"/>
              </a:ext>
            </a:extLst>
          </p:cNvPr>
          <p:cNvCxnSpPr/>
          <p:nvPr/>
        </p:nvCxnSpPr>
        <p:spPr>
          <a:xfrm>
            <a:off x="5181600" y="48641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ko-KR" altLang="en-US" sz="3200" dirty="0"/>
              <a:t>받침 없는 </a:t>
            </a:r>
            <a:r>
              <a:rPr lang="en-US" altLang="ko-KR" sz="3200" dirty="0"/>
              <a:t>V + </a:t>
            </a:r>
            <a:r>
              <a:rPr lang="ko-KR" altLang="en-US" sz="3200" dirty="0">
                <a:solidFill>
                  <a:srgbClr val="FF0000"/>
                </a:solidFill>
              </a:rPr>
              <a:t>ㄹ걸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248179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ㄹ걸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45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1252</Words>
  <Application>Microsoft Office PowerPoint</Application>
  <PresentationFormat>Widescreen</PresentationFormat>
  <Paragraphs>270</Paragraphs>
  <Slides>27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Unit 11 다툼과 우정 어휘 Vocabulary-Falshcards</vt:lpstr>
      <vt:lpstr>대화를 따라해 봐요 P.105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P.108</vt:lpstr>
      <vt:lpstr> 읽고 써 봐요 P.110</vt:lpstr>
      <vt:lpstr> 읽고 써 봐요 P.110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49</cp:revision>
  <dcterms:created xsi:type="dcterms:W3CDTF">2020-04-21T13:14:04Z</dcterms:created>
  <dcterms:modified xsi:type="dcterms:W3CDTF">2020-05-05T04:21:04Z</dcterms:modified>
</cp:coreProperties>
</file>